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67" r:id="rId2"/>
    <p:sldId id="282" r:id="rId3"/>
    <p:sldId id="283" r:id="rId4"/>
    <p:sldId id="291" r:id="rId5"/>
    <p:sldId id="292" r:id="rId6"/>
    <p:sldId id="293" r:id="rId7"/>
    <p:sldId id="294" r:id="rId8"/>
    <p:sldId id="284" r:id="rId9"/>
    <p:sldId id="296" r:id="rId10"/>
    <p:sldId id="297" r:id="rId11"/>
    <p:sldId id="298" r:id="rId12"/>
    <p:sldId id="285" r:id="rId13"/>
    <p:sldId id="287" r:id="rId14"/>
    <p:sldId id="286" r:id="rId15"/>
    <p:sldId id="288" r:id="rId16"/>
    <p:sldId id="289" r:id="rId17"/>
    <p:sldId id="290" r:id="rId18"/>
  </p:sldIdLst>
  <p:sldSz cx="9144000" cy="5143500" type="screen16x9"/>
  <p:notesSz cx="6858000" cy="9144000"/>
  <p:embeddedFontLst>
    <p:embeddedFont>
      <p:font typeface="KT&amp;G 상상제목OTF B" panose="02000300000000000000" charset="-127"/>
      <p:regular r:id="rId20"/>
    </p:embeddedFont>
    <p:embeddedFont>
      <p:font typeface="KT&amp;G 상상제목OTF M" panose="02000300000000000000" charset="-127"/>
      <p:regular r:id="rId21"/>
    </p:embeddedFont>
    <p:embeddedFont>
      <p:font typeface="HY나무B" panose="0203060000010101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양재소슬체S" panose="02020603020101020101" pitchFamily="18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8000"/>
    <a:srgbClr val="046240"/>
    <a:srgbClr val="007000"/>
    <a:srgbClr val="018BCC"/>
    <a:srgbClr val="009DAC"/>
    <a:srgbClr val="0158A5"/>
    <a:srgbClr val="7FC160"/>
    <a:srgbClr val="00B1EB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0" autoAdjust="0"/>
    <p:restoredTop sz="94823" autoAdjust="0"/>
  </p:normalViewPr>
  <p:slideViewPr>
    <p:cSldViewPr>
      <p:cViewPr>
        <p:scale>
          <a:sx n="125" d="100"/>
          <a:sy n="125" d="100"/>
        </p:scale>
        <p:origin x="796" y="3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26A46-0C75-4409-9E5F-849C4770BB72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30F56-8959-4167-9CBD-4B20EEE0E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704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7675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751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896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721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926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554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10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005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233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102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654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26B1F-2507-41CF-A396-A3C170F070E0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112BB-C9D2-477C-B9D9-9913599D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41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131840" y="1131590"/>
            <a:ext cx="2880320" cy="288032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150890" y="1098823"/>
            <a:ext cx="26308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rgbClr val="FFFF00"/>
                </a:solidFill>
                <a:latin typeface="KT&amp;G 상상제목OTF B" panose="02000300000000000000" pitchFamily="50" charset="-127"/>
                <a:ea typeface="KT&amp;G 상상제목OTF B" panose="02000300000000000000" pitchFamily="50" charset="-127"/>
              </a:rPr>
              <a:t>그러라고 사준</a:t>
            </a:r>
            <a:endParaRPr lang="en-US" altLang="ko-KR" sz="2800" dirty="0">
              <a:solidFill>
                <a:srgbClr val="FFFF00"/>
              </a:solidFill>
              <a:latin typeface="KT&amp;G 상상제목OTF B" panose="02000300000000000000" pitchFamily="50" charset="-127"/>
              <a:ea typeface="KT&amp;G 상상제목OTF B" panose="02000300000000000000" pitchFamily="50" charset="-127"/>
            </a:endParaRPr>
          </a:p>
          <a:p>
            <a:r>
              <a:rPr lang="ko-KR" altLang="en-US" sz="2800" dirty="0">
                <a:solidFill>
                  <a:srgbClr val="FFFF00"/>
                </a:solidFill>
                <a:latin typeface="KT&amp;G 상상제목OTF B" panose="02000300000000000000" pitchFamily="50" charset="-127"/>
                <a:ea typeface="KT&amp;G 상상제목OTF B" panose="02000300000000000000" pitchFamily="50" charset="-127"/>
              </a:rPr>
              <a:t>핸드폰이 </a:t>
            </a:r>
            <a:r>
              <a:rPr lang="ko-KR" altLang="en-US" sz="2800" dirty="0" err="1">
                <a:solidFill>
                  <a:srgbClr val="FFFF00"/>
                </a:solidFill>
                <a:latin typeface="KT&amp;G 상상제목OTF B" panose="02000300000000000000" pitchFamily="50" charset="-127"/>
                <a:ea typeface="KT&amp;G 상상제목OTF B" panose="02000300000000000000" pitchFamily="50" charset="-127"/>
              </a:rPr>
              <a:t>아닐텐데</a:t>
            </a:r>
            <a:endParaRPr lang="en-US" altLang="ko-KR" sz="2800" dirty="0">
              <a:solidFill>
                <a:srgbClr val="FFFF00"/>
              </a:solidFill>
              <a:latin typeface="KT&amp;G 상상제목OTF B" panose="02000300000000000000" pitchFamily="50" charset="-127"/>
              <a:ea typeface="KT&amp;G 상상제목OTF B" panose="02000300000000000000" pitchFamily="50" charset="-127"/>
            </a:endParaRPr>
          </a:p>
        </p:txBody>
      </p:sp>
      <p:pic>
        <p:nvPicPr>
          <p:cNvPr id="7170" name="Picture 2" descr="C:\Users\몽고메리\Desktop\noun_947734_c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378" y="2903215"/>
            <a:ext cx="1046782" cy="97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C6E06E-3680-4542-AD90-EA592CE62380}"/>
              </a:ext>
            </a:extLst>
          </p:cNvPr>
          <p:cNvSpPr txBox="1"/>
          <p:nvPr/>
        </p:nvSpPr>
        <p:spPr>
          <a:xfrm>
            <a:off x="7415882" y="4188087"/>
            <a:ext cx="1632178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양재소슬체S" panose="02020603020101020101" pitchFamily="18" charset="-127"/>
                <a:ea typeface="양재소슬체S" panose="02020603020101020101" pitchFamily="18" charset="-127"/>
              </a:rPr>
              <a:t>201635922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양재소슬체S" panose="02020603020101020101" pitchFamily="18" charset="-127"/>
                <a:ea typeface="양재소슬체S" panose="02020603020101020101" pitchFamily="18" charset="-127"/>
              </a:rPr>
              <a:t>김동주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  <a:latin typeface="양재소슬체S" panose="02020603020101020101" pitchFamily="18" charset="-127"/>
              <a:ea typeface="양재소슬체S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양재소슬체S" panose="02020603020101020101" pitchFamily="18" charset="-127"/>
                <a:ea typeface="양재소슬체S" panose="02020603020101020101" pitchFamily="18" charset="-127"/>
              </a:rPr>
              <a:t>201636014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양재소슬체S" panose="02020603020101020101" pitchFamily="18" charset="-127"/>
                <a:ea typeface="양재소슬체S" panose="02020603020101020101" pitchFamily="18" charset="-127"/>
              </a:rPr>
              <a:t>윤승현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  <a:latin typeface="양재소슬체S" panose="02020603020101020101" pitchFamily="18" charset="-127"/>
              <a:ea typeface="양재소슬체S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양재소슬체S" panose="02020603020101020101" pitchFamily="18" charset="-127"/>
                <a:ea typeface="양재소슬체S" panose="02020603020101020101" pitchFamily="18" charset="-127"/>
              </a:rPr>
              <a:t>201636085 </a:t>
            </a:r>
            <a:r>
              <a:rPr lang="ko-KR" alt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양재소슬체S" panose="02020603020101020101" pitchFamily="18" charset="-127"/>
                <a:ea typeface="양재소슬체S" panose="02020603020101020101" pitchFamily="18" charset="-127"/>
              </a:rPr>
              <a:t>최이현</a:t>
            </a:r>
            <a:endParaRPr lang="en-US" altLang="ko-KR" sz="1400" dirty="0">
              <a:solidFill>
                <a:srgbClr val="007000"/>
              </a:solidFill>
              <a:latin typeface="양재소슬체S" panose="02020603020101020101" pitchFamily="18" charset="-127"/>
              <a:ea typeface="양재소슬체S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2510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1149674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UI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9D57000-7776-4FBD-BEDE-5E799B1CF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987574"/>
            <a:ext cx="2146975" cy="372142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D8FF698-2C44-4E98-BB25-160E99FF9D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967" y="987574"/>
            <a:ext cx="1288185" cy="3412258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55FAE44B-10AC-4783-98AF-E75D865B7A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643" y="987574"/>
            <a:ext cx="2118349" cy="37214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E4F2DCC-C9C5-4AFF-A638-CB43B35C7CA4}"/>
              </a:ext>
            </a:extLst>
          </p:cNvPr>
          <p:cNvSpPr txBox="1"/>
          <p:nvPr/>
        </p:nvSpPr>
        <p:spPr>
          <a:xfrm>
            <a:off x="463957" y="987574"/>
            <a:ext cx="720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UI </a:t>
            </a:r>
            <a:r>
              <a:rPr lang="ko-KR" altLang="en-US" sz="1000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1722573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1149674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UI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pic>
        <p:nvPicPr>
          <p:cNvPr id="6" name="그림 5" descr="모니터, 컴퓨터, 스크린샷, 앉아있는이(가) 표시된 사진&#10;&#10;자동 생성된 설명">
            <a:extLst>
              <a:ext uri="{FF2B5EF4-FFF2-40B4-BE49-F238E27FC236}">
                <a16:creationId xmlns:a16="http://schemas.microsoft.com/office/drawing/2014/main" id="{DAD2A28B-434D-4836-B6F6-A530387E74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882602"/>
            <a:ext cx="3780339" cy="2073901"/>
          </a:xfrm>
          <a:prstGeom prst="rect">
            <a:avLst/>
          </a:prstGeom>
        </p:spPr>
      </p:pic>
      <p:pic>
        <p:nvPicPr>
          <p:cNvPr id="7" name="그림 6" descr="모니터, 스크린샷, 컴퓨터, 화면이(가) 표시된 사진&#10;&#10;자동 생성된 설명">
            <a:extLst>
              <a:ext uri="{FF2B5EF4-FFF2-40B4-BE49-F238E27FC236}">
                <a16:creationId xmlns:a16="http://schemas.microsoft.com/office/drawing/2014/main" id="{8D4076F2-9730-48FE-96EB-89F5C4BE49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40" y="845180"/>
            <a:ext cx="3270265" cy="1994382"/>
          </a:xfrm>
          <a:prstGeom prst="rect">
            <a:avLst/>
          </a:prstGeom>
        </p:spPr>
      </p:pic>
      <p:pic>
        <p:nvPicPr>
          <p:cNvPr id="13" name="그림 12" descr="전자기기, 스크린샷, 모니터, 컴퓨터이(가) 표시된 사진&#10;&#10;자동 생성된 설명">
            <a:extLst>
              <a:ext uri="{FF2B5EF4-FFF2-40B4-BE49-F238E27FC236}">
                <a16:creationId xmlns:a16="http://schemas.microsoft.com/office/drawing/2014/main" id="{DC1590B2-0894-4E9B-B03C-95DF6C75B6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843559"/>
            <a:ext cx="3354254" cy="1997722"/>
          </a:xfrm>
          <a:prstGeom prst="rect">
            <a:avLst/>
          </a:prstGeom>
        </p:spPr>
      </p:pic>
      <p:pic>
        <p:nvPicPr>
          <p:cNvPr id="15" name="그림 14" descr="스크린샷, 전자기기, 모니터, 컴퓨터이(가) 표시된 사진&#10;&#10;자동 생성된 설명">
            <a:extLst>
              <a:ext uri="{FF2B5EF4-FFF2-40B4-BE49-F238E27FC236}">
                <a16:creationId xmlns:a16="http://schemas.microsoft.com/office/drawing/2014/main" id="{7EE849E6-5A86-4285-8161-18EF4FCC9BC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2881024"/>
            <a:ext cx="3035100" cy="211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533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2066591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Backend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pic>
        <p:nvPicPr>
          <p:cNvPr id="2" name="Picture 2" descr="How to Access and Download Files in Cloud Storage | by Peter Kracik |  Firebase Developers | Medium">
            <a:extLst>
              <a:ext uri="{FF2B5EF4-FFF2-40B4-BE49-F238E27FC236}">
                <a16:creationId xmlns:a16="http://schemas.microsoft.com/office/drawing/2014/main" id="{300D479B-41D0-47AA-868F-513C48F48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00" y="2932434"/>
            <a:ext cx="3609975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ndroid] Firebase Realtime Database 사용하기 | by Joungsik | Medium">
            <a:extLst>
              <a:ext uri="{FF2B5EF4-FFF2-40B4-BE49-F238E27FC236}">
                <a16:creationId xmlns:a16="http://schemas.microsoft.com/office/drawing/2014/main" id="{613B22A9-3EF0-4CA3-B4E5-D18249FB3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987574"/>
            <a:ext cx="317182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4A6494-C65F-4C59-954C-52A02471B84C}"/>
              </a:ext>
            </a:extLst>
          </p:cNvPr>
          <p:cNvSpPr txBox="1"/>
          <p:nvPr/>
        </p:nvSpPr>
        <p:spPr>
          <a:xfrm>
            <a:off x="4516467" y="1538137"/>
            <a:ext cx="4087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계정 정보 및 문제 정보들을 저장하기 위한 </a:t>
            </a:r>
            <a:r>
              <a:rPr lang="en-US" altLang="ko-KR" dirty="0"/>
              <a:t>Realtime Database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2CDF9F-335F-44A5-8E22-936B647F8FE0}"/>
              </a:ext>
            </a:extLst>
          </p:cNvPr>
          <p:cNvSpPr txBox="1"/>
          <p:nvPr/>
        </p:nvSpPr>
        <p:spPr>
          <a:xfrm>
            <a:off x="4516468" y="3242682"/>
            <a:ext cx="4015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문제 이미지 파일들을 저장하기 위한 </a:t>
            </a:r>
            <a:r>
              <a:rPr lang="en-US" altLang="ko-KR" dirty="0"/>
              <a:t>Cloud Storage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9784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2066591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Backend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62AB09A-47A9-41C7-8799-BF098F0DB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8304" y="987574"/>
            <a:ext cx="4456144" cy="19074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410C43-78AC-4B25-A7DD-0F1D1FB78730}"/>
              </a:ext>
            </a:extLst>
          </p:cNvPr>
          <p:cNvSpPr txBox="1"/>
          <p:nvPr/>
        </p:nvSpPr>
        <p:spPr>
          <a:xfrm>
            <a:off x="5580112" y="2957242"/>
            <a:ext cx="1929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Firebase</a:t>
            </a:r>
            <a:r>
              <a:rPr lang="ko-KR" altLang="en-US" sz="1000" dirty="0"/>
              <a:t>에 등록된 계정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CBC9354-D788-4B57-B40F-9D1B9FF9F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146" y="881528"/>
            <a:ext cx="1090034" cy="19378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DDACBF0-FB8E-4CDD-93FD-92A1D9BA6DCC}"/>
              </a:ext>
            </a:extLst>
          </p:cNvPr>
          <p:cNvSpPr txBox="1"/>
          <p:nvPr/>
        </p:nvSpPr>
        <p:spPr>
          <a:xfrm>
            <a:off x="517275" y="2958760"/>
            <a:ext cx="25557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회원가입을 통한 </a:t>
            </a:r>
            <a:r>
              <a:rPr lang="en-US" altLang="ko-KR" sz="1000" dirty="0"/>
              <a:t>Firebase</a:t>
            </a:r>
            <a:r>
              <a:rPr lang="ko-KR" altLang="en-US" sz="1000" dirty="0"/>
              <a:t>에 계정 등록 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8833472-C8F5-4B24-9E07-2A366C35D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206" y="3321489"/>
            <a:ext cx="1991914" cy="9852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E502E20-AD16-4571-91A3-FC536A65FDB0}"/>
              </a:ext>
            </a:extLst>
          </p:cNvPr>
          <p:cNvSpPr txBox="1"/>
          <p:nvPr/>
        </p:nvSpPr>
        <p:spPr>
          <a:xfrm>
            <a:off x="674392" y="4438331"/>
            <a:ext cx="22415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Realtime DB</a:t>
            </a:r>
            <a:r>
              <a:rPr lang="ko-KR" altLang="en-US" sz="1000" dirty="0"/>
              <a:t>에 입력된 이메일 정보</a:t>
            </a:r>
          </a:p>
        </p:txBody>
      </p:sp>
    </p:spTree>
    <p:extLst>
      <p:ext uri="{BB962C8B-B14F-4D97-AF65-F5344CB8AC3E}">
        <p14:creationId xmlns:p14="http://schemas.microsoft.com/office/powerpoint/2010/main" val="1028917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2066591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Backend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B82607-2091-4368-8FBA-2B59B6C7727C}"/>
              </a:ext>
            </a:extLst>
          </p:cNvPr>
          <p:cNvSpPr txBox="1"/>
          <p:nvPr/>
        </p:nvSpPr>
        <p:spPr>
          <a:xfrm>
            <a:off x="229796" y="2729986"/>
            <a:ext cx="21882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문제 선택 버튼 이벤트 구현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A0F78F-4B3D-4F8D-ACAC-6FCB81C089A8}"/>
              </a:ext>
            </a:extLst>
          </p:cNvPr>
          <p:cNvSpPr txBox="1"/>
          <p:nvPr/>
        </p:nvSpPr>
        <p:spPr>
          <a:xfrm>
            <a:off x="3360304" y="2729986"/>
            <a:ext cx="24233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오답 판별</a:t>
            </a:r>
            <a:r>
              <a:rPr lang="en-US" altLang="ko-KR" sz="1000" dirty="0"/>
              <a:t>(</a:t>
            </a:r>
            <a:r>
              <a:rPr lang="ko-KR" altLang="en-US" sz="1000" dirty="0"/>
              <a:t>데이터 중복 방지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2D3F075-7449-4335-B3D0-B438EC34DED9}"/>
              </a:ext>
            </a:extLst>
          </p:cNvPr>
          <p:cNvSpPr txBox="1"/>
          <p:nvPr/>
        </p:nvSpPr>
        <p:spPr>
          <a:xfrm>
            <a:off x="6490815" y="2729985"/>
            <a:ext cx="24233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정답 맞출 시 포인트 부여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096EECCD-BB36-438F-A369-2B94120FE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3085099"/>
            <a:ext cx="2183278" cy="1371371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ED62FD6C-9AD9-451C-989A-2F3A204CD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1" y="1362403"/>
            <a:ext cx="1568788" cy="874789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D1DC86D8-E368-46F3-812C-2EF374CC4C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8064" y="3769488"/>
            <a:ext cx="1835316" cy="337725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020C99FE-FF8B-44C9-99CA-172DCF1B34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0520" y="928970"/>
            <a:ext cx="1542959" cy="1666973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CD876EB9-2741-4C97-A0E2-FBA355B5B0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1029" y="915481"/>
            <a:ext cx="1542959" cy="1670573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BAA7DF40-F764-4959-8C2D-29FE86BD0358}"/>
              </a:ext>
            </a:extLst>
          </p:cNvPr>
          <p:cNvSpPr txBox="1"/>
          <p:nvPr/>
        </p:nvSpPr>
        <p:spPr>
          <a:xfrm>
            <a:off x="1614037" y="4565362"/>
            <a:ext cx="21882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Points </a:t>
            </a:r>
            <a:r>
              <a:rPr lang="ko-KR" altLang="en-US" sz="1000" dirty="0"/>
              <a:t>항목에 포인트 저장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5C9D06A-F745-44AE-B42C-DB7C2C76C857}"/>
              </a:ext>
            </a:extLst>
          </p:cNvPr>
          <p:cNvSpPr txBox="1"/>
          <p:nvPr/>
        </p:nvSpPr>
        <p:spPr>
          <a:xfrm>
            <a:off x="4971572" y="4565362"/>
            <a:ext cx="21882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임시로 프로필기능 제작</a:t>
            </a:r>
          </a:p>
        </p:txBody>
      </p:sp>
    </p:spTree>
    <p:extLst>
      <p:ext uri="{BB962C8B-B14F-4D97-AF65-F5344CB8AC3E}">
        <p14:creationId xmlns:p14="http://schemas.microsoft.com/office/powerpoint/2010/main" val="478610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2066591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Backend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2FCD6E-A962-4F70-A6B9-13C5AC1CC1F9}"/>
              </a:ext>
            </a:extLst>
          </p:cNvPr>
          <p:cNvSpPr txBox="1"/>
          <p:nvPr/>
        </p:nvSpPr>
        <p:spPr>
          <a:xfrm>
            <a:off x="2646059" y="3903150"/>
            <a:ext cx="3851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오답노트 확인 </a:t>
            </a:r>
            <a:r>
              <a:rPr lang="en-US" altLang="ko-KR" sz="1000" dirty="0"/>
              <a:t>– </a:t>
            </a:r>
            <a:r>
              <a:rPr lang="en-US" altLang="ko-KR" sz="1000" dirty="0" err="1"/>
              <a:t>ListView</a:t>
            </a:r>
            <a:r>
              <a:rPr lang="ko-KR" altLang="en-US" sz="1000" dirty="0"/>
              <a:t> 클릭 이벤트로 구현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D3C312F-A917-4481-9D63-173855A2C277}"/>
              </a:ext>
            </a:extLst>
          </p:cNvPr>
          <p:cNvGrpSpPr/>
          <p:nvPr/>
        </p:nvGrpSpPr>
        <p:grpSpPr>
          <a:xfrm>
            <a:off x="1191380" y="1096244"/>
            <a:ext cx="6761238" cy="2530719"/>
            <a:chOff x="1545648" y="866924"/>
            <a:chExt cx="9211526" cy="3447857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F33FC10-3043-448B-8B74-1765B981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45648" y="866924"/>
              <a:ext cx="1939420" cy="344785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6DDA0156-4548-422F-AC01-7966D4DB4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81702" y="866924"/>
              <a:ext cx="1939419" cy="3447856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EB46C843-0F76-4406-BB54-4384CD923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17755" y="866924"/>
              <a:ext cx="1939419" cy="3447856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97C7B8EC-CB0D-4496-B214-D5BEEEA3762F}"/>
                </a:ext>
              </a:extLst>
            </p:cNvPr>
            <p:cNvSpPr/>
            <p:nvPr/>
          </p:nvSpPr>
          <p:spPr>
            <a:xfrm>
              <a:off x="1545648" y="1674421"/>
              <a:ext cx="1926446" cy="23750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98DA85E-CD20-4DFA-8160-14EC950A4924}"/>
                </a:ext>
              </a:extLst>
            </p:cNvPr>
            <p:cNvSpPr/>
            <p:nvPr/>
          </p:nvSpPr>
          <p:spPr>
            <a:xfrm>
              <a:off x="5194675" y="2618562"/>
              <a:ext cx="1926446" cy="23750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5815F564-6482-43A3-AE72-DDE9E43A9167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>
              <a:off x="3472094" y="1793174"/>
              <a:ext cx="1722581" cy="94414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36DB08CD-1814-4422-8898-2CD5BCC91CCB}"/>
                </a:ext>
              </a:extLst>
            </p:cNvPr>
            <p:cNvCxnSpPr>
              <a:cxnSpLocks/>
              <a:stCxn id="20" idx="3"/>
              <a:endCxn id="18" idx="1"/>
            </p:cNvCxnSpPr>
            <p:nvPr/>
          </p:nvCxnSpPr>
          <p:spPr>
            <a:xfrm flipV="1">
              <a:off x="7121121" y="2590852"/>
              <a:ext cx="1696634" cy="14646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1530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2066591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Backend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CA89125E-A6A2-435D-A1D4-D7007CABFBC4}"/>
              </a:ext>
            </a:extLst>
          </p:cNvPr>
          <p:cNvGrpSpPr/>
          <p:nvPr/>
        </p:nvGrpSpPr>
        <p:grpSpPr>
          <a:xfrm>
            <a:off x="1893197" y="987574"/>
            <a:ext cx="5357606" cy="3024336"/>
            <a:chOff x="255258" y="56780"/>
            <a:chExt cx="10649591" cy="5594496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7A9674D3-8E2E-4743-91F7-3982C83E2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258" y="56780"/>
              <a:ext cx="3668665" cy="55944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CF294308-60F6-4CE9-80EE-B01DEBD31B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96355" y="215618"/>
              <a:ext cx="2386447" cy="328228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E50E758A-A225-49FC-9F1C-95129DE99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86171" y="1751611"/>
              <a:ext cx="1818678" cy="3899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15DAB3C8-7005-4967-A3C7-FA54C9AB85E4}"/>
                </a:ext>
              </a:extLst>
            </p:cNvPr>
            <p:cNvSpPr/>
            <p:nvPr/>
          </p:nvSpPr>
          <p:spPr>
            <a:xfrm>
              <a:off x="307990" y="3342904"/>
              <a:ext cx="1926446" cy="9144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42ACAC45-B8D4-44A3-8D92-E3D562639ACA}"/>
                </a:ext>
              </a:extLst>
            </p:cNvPr>
            <p:cNvCxnSpPr>
              <a:cxnSpLocks/>
              <a:endCxn id="36" idx="1"/>
            </p:cNvCxnSpPr>
            <p:nvPr/>
          </p:nvCxnSpPr>
          <p:spPr>
            <a:xfrm flipV="1">
              <a:off x="2234436" y="3701444"/>
              <a:ext cx="6851735" cy="7788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0750F203-11B7-4EF9-82E8-FC3A37EA100B}"/>
                </a:ext>
              </a:extLst>
            </p:cNvPr>
            <p:cNvSpPr/>
            <p:nvPr/>
          </p:nvSpPr>
          <p:spPr>
            <a:xfrm>
              <a:off x="847175" y="2826327"/>
              <a:ext cx="1387261" cy="44532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0CAB3D70-7F82-485B-8061-8ED941450463}"/>
                </a:ext>
              </a:extLst>
            </p:cNvPr>
            <p:cNvCxnSpPr>
              <a:cxnSpLocks/>
              <a:stCxn id="39" idx="3"/>
              <a:endCxn id="35" idx="1"/>
            </p:cNvCxnSpPr>
            <p:nvPr/>
          </p:nvCxnSpPr>
          <p:spPr>
            <a:xfrm flipV="1">
              <a:off x="2234436" y="1856759"/>
              <a:ext cx="2761919" cy="119223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418D71E7-A828-4D02-AEFE-BD72F1CBB09F}"/>
                </a:ext>
              </a:extLst>
            </p:cNvPr>
            <p:cNvSpPr/>
            <p:nvPr/>
          </p:nvSpPr>
          <p:spPr>
            <a:xfrm>
              <a:off x="5590530" y="609782"/>
              <a:ext cx="1083402" cy="17992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8CF47A8-CDBA-4FF8-8C7E-C054DDCBF2C7}"/>
                </a:ext>
              </a:extLst>
            </p:cNvPr>
            <p:cNvSpPr txBox="1"/>
            <p:nvPr/>
          </p:nvSpPr>
          <p:spPr>
            <a:xfrm>
              <a:off x="7598939" y="515078"/>
              <a:ext cx="2961967" cy="4554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연도</a:t>
              </a:r>
              <a:r>
                <a:rPr lang="en-US" altLang="ko-KR" sz="1000" dirty="0"/>
                <a:t>_</a:t>
              </a:r>
              <a:r>
                <a:rPr lang="ko-KR" altLang="en-US" sz="1000" dirty="0" err="1"/>
                <a:t>회차</a:t>
              </a:r>
              <a:r>
                <a:rPr lang="en-US" altLang="ko-KR" sz="1000" dirty="0"/>
                <a:t>_</a:t>
              </a:r>
              <a:r>
                <a:rPr lang="ko-KR" altLang="en-US" sz="1000" dirty="0"/>
                <a:t>번호</a:t>
              </a:r>
              <a:r>
                <a:rPr lang="en-US" altLang="ko-KR" sz="1000" dirty="0"/>
                <a:t>_</a:t>
              </a:r>
              <a:r>
                <a:rPr lang="ko-KR" altLang="en-US" sz="1000" dirty="0"/>
                <a:t>정답</a:t>
              </a:r>
            </a:p>
          </p:txBody>
        </p: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8CF25F3A-7B86-4A2B-8D9D-C5D7CA10F91A}"/>
                </a:ext>
              </a:extLst>
            </p:cNvPr>
            <p:cNvCxnSpPr>
              <a:cxnSpLocks/>
              <a:stCxn id="42" idx="1"/>
              <a:endCxn id="41" idx="3"/>
            </p:cNvCxnSpPr>
            <p:nvPr/>
          </p:nvCxnSpPr>
          <p:spPr>
            <a:xfrm flipH="1" flipV="1">
              <a:off x="6673933" y="699746"/>
              <a:ext cx="925006" cy="4306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223D01F-C12D-4503-ADDE-65A14E56D5AA}"/>
              </a:ext>
            </a:extLst>
          </p:cNvPr>
          <p:cNvSpPr txBox="1"/>
          <p:nvPr/>
        </p:nvSpPr>
        <p:spPr>
          <a:xfrm>
            <a:off x="3285197" y="4364621"/>
            <a:ext cx="25736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전체적인 </a:t>
            </a:r>
            <a:r>
              <a:rPr lang="en-US" altLang="ko-KR" sz="1000" dirty="0"/>
              <a:t>DB </a:t>
            </a:r>
            <a:r>
              <a:rPr lang="ko-KR" altLang="en-US" sz="1000" dirty="0"/>
              <a:t>구조</a:t>
            </a:r>
          </a:p>
        </p:txBody>
      </p:sp>
    </p:spTree>
    <p:extLst>
      <p:ext uri="{BB962C8B-B14F-4D97-AF65-F5344CB8AC3E}">
        <p14:creationId xmlns:p14="http://schemas.microsoft.com/office/powerpoint/2010/main" val="1746337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2066591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Backend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pic>
        <p:nvPicPr>
          <p:cNvPr id="2" name="Backend 동영상 시연">
            <a:hlinkClick r:id="" action="ppaction://media"/>
            <a:extLst>
              <a:ext uri="{FF2B5EF4-FFF2-40B4-BE49-F238E27FC236}">
                <a16:creationId xmlns:a16="http://schemas.microsoft.com/office/drawing/2014/main" id="{756385D0-0A38-4D58-9A2D-7A25877550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1307" y="1059582"/>
            <a:ext cx="2081386" cy="370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514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769763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목차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2CC133-EE58-44C8-817E-64C97E0DB92C}"/>
              </a:ext>
            </a:extLst>
          </p:cNvPr>
          <p:cNvSpPr txBox="1"/>
          <p:nvPr/>
        </p:nvSpPr>
        <p:spPr>
          <a:xfrm>
            <a:off x="949275" y="1786920"/>
            <a:ext cx="446449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ko-KR" altLang="en-US" sz="1600" dirty="0">
                <a:latin typeface="HY나무B" panose="02030600000101010101" pitchFamily="18" charset="-127"/>
                <a:ea typeface="HY나무B" panose="02030600000101010101" pitchFamily="18" charset="-127"/>
              </a:rPr>
              <a:t> 기능 구현</a:t>
            </a:r>
            <a:endParaRPr lang="en-US" altLang="ko-KR" sz="1600" dirty="0">
              <a:latin typeface="HY나무B" panose="02030600000101010101" pitchFamily="18" charset="-127"/>
              <a:ea typeface="HY나무B" panose="02030600000101010101" pitchFamily="18" charset="-127"/>
            </a:endParaRPr>
          </a:p>
          <a:p>
            <a:pPr>
              <a:buFont typeface="+mj-lt"/>
              <a:buAutoNum type="arabicPeriod"/>
            </a:pPr>
            <a:endParaRPr lang="en-US" altLang="ko-KR" sz="1600" dirty="0">
              <a:latin typeface="HY나무B" panose="02030600000101010101" pitchFamily="18" charset="-127"/>
              <a:ea typeface="HY나무B" panose="02030600000101010101" pitchFamily="18" charset="-127"/>
            </a:endParaRPr>
          </a:p>
          <a:p>
            <a:pPr>
              <a:buFont typeface="+mj-lt"/>
              <a:buAutoNum type="arabicPeriod"/>
            </a:pPr>
            <a:r>
              <a:rPr lang="ko-KR" altLang="en-US" sz="1600" dirty="0">
                <a:latin typeface="HY나무B" panose="02030600000101010101" pitchFamily="18" charset="-127"/>
                <a:ea typeface="HY나무B" panose="02030600000101010101" pitchFamily="18" charset="-127"/>
              </a:rPr>
              <a:t> </a:t>
            </a:r>
            <a:r>
              <a:rPr lang="en-US" altLang="ko-KR" sz="1600" dirty="0">
                <a:latin typeface="HY나무B" panose="02030600000101010101" pitchFamily="18" charset="-127"/>
                <a:ea typeface="HY나무B" panose="02030600000101010101" pitchFamily="18" charset="-127"/>
              </a:rPr>
              <a:t>UI </a:t>
            </a:r>
            <a:r>
              <a:rPr lang="ko-KR" altLang="en-US" sz="1600" dirty="0">
                <a:latin typeface="HY나무B" panose="02030600000101010101" pitchFamily="18" charset="-127"/>
                <a:ea typeface="HY나무B" panose="02030600000101010101" pitchFamily="18" charset="-127"/>
              </a:rPr>
              <a:t>구현</a:t>
            </a:r>
            <a:endParaRPr lang="en-US" altLang="ko-KR" sz="1600" dirty="0">
              <a:latin typeface="HY나무B" panose="02030600000101010101" pitchFamily="18" charset="-127"/>
              <a:ea typeface="HY나무B" panose="02030600000101010101" pitchFamily="18" charset="-127"/>
            </a:endParaRPr>
          </a:p>
          <a:p>
            <a:pPr>
              <a:buFont typeface="+mj-lt"/>
              <a:buAutoNum type="arabicPeriod"/>
            </a:pPr>
            <a:endParaRPr lang="en-US" altLang="ko-KR" sz="1600" dirty="0">
              <a:latin typeface="HY나무B" panose="02030600000101010101" pitchFamily="18" charset="-127"/>
              <a:ea typeface="HY나무B" panose="02030600000101010101" pitchFamily="18" charset="-127"/>
            </a:endParaRPr>
          </a:p>
          <a:p>
            <a:pPr>
              <a:buFont typeface="+mj-lt"/>
              <a:buAutoNum type="arabicPeriod"/>
            </a:pPr>
            <a:r>
              <a:rPr lang="ko-KR" altLang="en-US" sz="1600" dirty="0">
                <a:latin typeface="HY나무B" panose="02030600000101010101" pitchFamily="18" charset="-127"/>
                <a:ea typeface="HY나무B" panose="02030600000101010101" pitchFamily="18" charset="-127"/>
              </a:rPr>
              <a:t> </a:t>
            </a:r>
            <a:r>
              <a:rPr lang="en-US" altLang="ko-KR" sz="1600" dirty="0">
                <a:latin typeface="HY나무B" panose="02030600000101010101" pitchFamily="18" charset="-127"/>
                <a:ea typeface="HY나무B" panose="02030600000101010101" pitchFamily="18" charset="-127"/>
              </a:rPr>
              <a:t>Backend </a:t>
            </a:r>
            <a:r>
              <a:rPr lang="ko-KR" altLang="en-US" sz="1600" dirty="0">
                <a:latin typeface="HY나무B" panose="02030600000101010101" pitchFamily="18" charset="-127"/>
                <a:ea typeface="HY나무B" panose="02030600000101010101" pitchFamily="18" charset="-127"/>
              </a:rPr>
              <a:t>구현</a:t>
            </a:r>
            <a:endParaRPr lang="en-US" altLang="ko-KR" sz="1600" dirty="0">
              <a:latin typeface="HY나무B" panose="02030600000101010101" pitchFamily="18" charset="-127"/>
              <a:ea typeface="HY나무B" panose="02030600000101010101" pitchFamily="18" charset="-127"/>
            </a:endParaRPr>
          </a:p>
          <a:p>
            <a:endParaRPr lang="en-US" altLang="ko-KR" sz="1600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1425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1420582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기능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DCB2DBC-E17A-42EE-B866-0D3737102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1635646"/>
            <a:ext cx="3174812" cy="27982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F94126F-1064-4444-BB27-53C7C406D3C7}"/>
              </a:ext>
            </a:extLst>
          </p:cNvPr>
          <p:cNvSpPr txBox="1"/>
          <p:nvPr/>
        </p:nvSpPr>
        <p:spPr>
          <a:xfrm>
            <a:off x="2578979" y="987574"/>
            <a:ext cx="398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초기 레이아웃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752BFCF-525A-418E-A17C-A8A88C93C4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698832"/>
            <a:ext cx="1554444" cy="2735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766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1420582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기능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AB6C54-4DDE-40E6-B84D-65BF7B3BD035}"/>
              </a:ext>
            </a:extLst>
          </p:cNvPr>
          <p:cNvSpPr txBox="1"/>
          <p:nvPr/>
        </p:nvSpPr>
        <p:spPr>
          <a:xfrm>
            <a:off x="1385887" y="915566"/>
            <a:ext cx="6372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수정 레이아웃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C35E0C1-D5FB-4897-B09D-BDA78AD48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013" y="1413024"/>
            <a:ext cx="3997971" cy="3499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048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1420582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기능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6EB50EC-071D-4500-B373-6916A1D28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556" y="915566"/>
            <a:ext cx="2332888" cy="412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720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1420582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기능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4126F-1064-4444-BB27-53C7C406D3C7}"/>
              </a:ext>
            </a:extLst>
          </p:cNvPr>
          <p:cNvSpPr txBox="1"/>
          <p:nvPr/>
        </p:nvSpPr>
        <p:spPr>
          <a:xfrm>
            <a:off x="2578979" y="910920"/>
            <a:ext cx="398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초기 레이아웃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F0E8A83-804D-4488-A7D7-1BCE0C181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598" y="1419622"/>
            <a:ext cx="5496804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180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1420582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기능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4126F-1064-4444-BB27-53C7C406D3C7}"/>
              </a:ext>
            </a:extLst>
          </p:cNvPr>
          <p:cNvSpPr txBox="1"/>
          <p:nvPr/>
        </p:nvSpPr>
        <p:spPr>
          <a:xfrm>
            <a:off x="2578979" y="910920"/>
            <a:ext cx="398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초기 레이아웃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837E079-026F-40D2-B9DA-B3057421C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849" y="1419622"/>
            <a:ext cx="6788301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46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1149674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UI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pic>
        <p:nvPicPr>
          <p:cNvPr id="3" name="그림 2" descr="전자기기, 컴퓨터이(가) 표시된 사진&#10;&#10;자동 생성된 설명">
            <a:extLst>
              <a:ext uri="{FF2B5EF4-FFF2-40B4-BE49-F238E27FC236}">
                <a16:creationId xmlns:a16="http://schemas.microsoft.com/office/drawing/2014/main" id="{B68BE4ED-87ED-4108-BCA9-95D8CF210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47" y="785029"/>
            <a:ext cx="7494306" cy="435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254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1343742E-2464-4297-82C6-FA425AE7C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402" y="1569333"/>
            <a:ext cx="4874655" cy="3278529"/>
          </a:xfrm>
          <a:prstGeom prst="rect">
            <a:avLst/>
          </a:prstGeom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BAC57040-97B8-4F37-A1CE-9D06358F64FB}"/>
              </a:ext>
            </a:extLst>
          </p:cNvPr>
          <p:cNvSpPr/>
          <p:nvPr/>
        </p:nvSpPr>
        <p:spPr>
          <a:xfrm rot="5400000">
            <a:off x="3178172" y="3091035"/>
            <a:ext cx="359351" cy="91703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771550"/>
          </a:xfrm>
          <a:prstGeom prst="rect">
            <a:avLst/>
          </a:prstGeom>
          <a:solidFill>
            <a:srgbClr val="00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9178"/>
            <a:ext cx="1149674" cy="59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UI</a:t>
            </a:r>
            <a:r>
              <a:rPr lang="ko-KR" altLang="en-US" sz="2800" dirty="0">
                <a:solidFill>
                  <a:schemeClr val="bg1"/>
                </a:solidFill>
                <a:latin typeface="KT&amp;G 상상제목OTF M" panose="02000300000000000000" pitchFamily="50" charset="-127"/>
                <a:ea typeface="KT&amp;G 상상제목OTF M" panose="02000300000000000000" pitchFamily="50" charset="-127"/>
              </a:rPr>
              <a:t> 구현</a:t>
            </a:r>
            <a:endParaRPr lang="en-US" altLang="ko-KR" sz="2800" dirty="0">
              <a:solidFill>
                <a:schemeClr val="bg1"/>
              </a:solidFill>
              <a:latin typeface="KT&amp;G 상상제목OTF M" panose="02000300000000000000" pitchFamily="50" charset="-127"/>
              <a:ea typeface="KT&amp;G 상상제목OTF M" panose="020003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FE6E0D2-9CC2-4256-B95B-7AD53D5CC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684" y="879932"/>
            <a:ext cx="2320448" cy="3234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70AEF6-581B-4E52-86C2-BB8337C2E375}"/>
              </a:ext>
            </a:extLst>
          </p:cNvPr>
          <p:cNvSpPr txBox="1"/>
          <p:nvPr/>
        </p:nvSpPr>
        <p:spPr>
          <a:xfrm>
            <a:off x="3661187" y="1257998"/>
            <a:ext cx="13514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Custom</a:t>
            </a:r>
            <a:r>
              <a:rPr lang="ko-KR" altLang="en-US" sz="1000" dirty="0"/>
              <a:t> </a:t>
            </a:r>
            <a:r>
              <a:rPr lang="en-US" altLang="ko-KR" sz="1000" dirty="0" err="1"/>
              <a:t>ActionBar</a:t>
            </a:r>
            <a:endParaRPr lang="ko-KR" alt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295D68-6048-4021-894C-96AD265C07EC}"/>
              </a:ext>
            </a:extLst>
          </p:cNvPr>
          <p:cNvSpPr txBox="1"/>
          <p:nvPr/>
        </p:nvSpPr>
        <p:spPr>
          <a:xfrm>
            <a:off x="371184" y="3323424"/>
            <a:ext cx="2495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err="1"/>
              <a:t>ActionBar</a:t>
            </a:r>
            <a:r>
              <a:rPr lang="ko-KR" altLang="en-US" sz="1000" dirty="0"/>
              <a:t>의 버튼이벤트</a:t>
            </a:r>
            <a:endParaRPr lang="en-US" altLang="ko-KR" sz="1000" dirty="0"/>
          </a:p>
          <a:p>
            <a:pPr algn="ctr"/>
            <a:r>
              <a:rPr lang="ko-KR" altLang="en-US" sz="1000" dirty="0"/>
              <a:t> 처리 함수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930713A-9F0A-4EA8-B528-D4015D41C42D}"/>
              </a:ext>
            </a:extLst>
          </p:cNvPr>
          <p:cNvSpPr/>
          <p:nvPr/>
        </p:nvSpPr>
        <p:spPr>
          <a:xfrm>
            <a:off x="3979450" y="2505437"/>
            <a:ext cx="4320480" cy="20882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320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5429</TotalTime>
  <Words>141</Words>
  <Application>Microsoft Office PowerPoint</Application>
  <PresentationFormat>화면 슬라이드 쇼(16:9)</PresentationFormat>
  <Paragraphs>47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Arial</vt:lpstr>
      <vt:lpstr>양재소슬체S</vt:lpstr>
      <vt:lpstr>맑은 고딕</vt:lpstr>
      <vt:lpstr>KT&amp;G 상상제목OTF B</vt:lpstr>
      <vt:lpstr>HY나무B</vt:lpstr>
      <vt:lpstr>KT&amp;G 상상제목OTF 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몽고메리</dc:creator>
  <cp:lastModifiedBy>Kim DongJoo</cp:lastModifiedBy>
  <cp:revision>132</cp:revision>
  <dcterms:created xsi:type="dcterms:W3CDTF">2017-04-15T01:24:27Z</dcterms:created>
  <dcterms:modified xsi:type="dcterms:W3CDTF">2020-10-11T14:30:05Z</dcterms:modified>
</cp:coreProperties>
</file>

<file path=docProps/thumbnail.jpeg>
</file>